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</p:sldMasterIdLst>
  <p:sldIdLst>
    <p:sldId id="256" r:id="rId3"/>
    <p:sldId id="287" r:id="rId4"/>
    <p:sldId id="257" r:id="rId5"/>
    <p:sldId id="273" r:id="rId6"/>
    <p:sldId id="274" r:id="rId7"/>
    <p:sldId id="288" r:id="rId8"/>
    <p:sldId id="275" r:id="rId9"/>
    <p:sldId id="276" r:id="rId10"/>
    <p:sldId id="277" r:id="rId11"/>
    <p:sldId id="278" r:id="rId12"/>
    <p:sldId id="279" r:id="rId13"/>
    <p:sldId id="286" r:id="rId14"/>
    <p:sldId id="281" r:id="rId15"/>
    <p:sldId id="282" r:id="rId16"/>
    <p:sldId id="283" r:id="rId17"/>
    <p:sldId id="285" r:id="rId18"/>
    <p:sldId id="284" r:id="rId19"/>
    <p:sldId id="289" r:id="rId20"/>
    <p:sldId id="290" r:id="rId21"/>
    <p:sldId id="291" r:id="rId22"/>
    <p:sldId id="292" r:id="rId23"/>
    <p:sldId id="293" r:id="rId24"/>
    <p:sldId id="294" r:id="rId25"/>
    <p:sldId id="298" r:id="rId26"/>
    <p:sldId id="295" r:id="rId27"/>
    <p:sldId id="299" r:id="rId28"/>
    <p:sldId id="296" r:id="rId29"/>
    <p:sldId id="297" r:id="rId30"/>
    <p:sldId id="300" r:id="rId31"/>
    <p:sldId id="301" r:id="rId32"/>
    <p:sldId id="310" r:id="rId33"/>
    <p:sldId id="311" r:id="rId34"/>
    <p:sldId id="304" r:id="rId35"/>
    <p:sldId id="305" r:id="rId36"/>
    <p:sldId id="306" r:id="rId37"/>
    <p:sldId id="312" r:id="rId38"/>
    <p:sldId id="313" r:id="rId39"/>
    <p:sldId id="314" r:id="rId40"/>
    <p:sldId id="318" r:id="rId41"/>
    <p:sldId id="309" r:id="rId42"/>
    <p:sldId id="302" r:id="rId43"/>
    <p:sldId id="303" r:id="rId44"/>
    <p:sldId id="319" r:id="rId45"/>
    <p:sldId id="320" r:id="rId46"/>
    <p:sldId id="321" r:id="rId47"/>
    <p:sldId id="322" r:id="rId48"/>
    <p:sldId id="323" r:id="rId49"/>
    <p:sldId id="324" r:id="rId50"/>
    <p:sldId id="315" r:id="rId51"/>
    <p:sldId id="316" r:id="rId52"/>
    <p:sldId id="317" r:id="rId53"/>
    <p:sldId id="307" r:id="rId54"/>
    <p:sldId id="347" r:id="rId55"/>
    <p:sldId id="332" r:id="rId56"/>
    <p:sldId id="344" r:id="rId57"/>
    <p:sldId id="345" r:id="rId58"/>
    <p:sldId id="346" r:id="rId59"/>
    <p:sldId id="331" r:id="rId60"/>
    <p:sldId id="325" r:id="rId61"/>
    <p:sldId id="340" r:id="rId62"/>
    <p:sldId id="342" r:id="rId63"/>
    <p:sldId id="333" r:id="rId64"/>
    <p:sldId id="334" r:id="rId65"/>
    <p:sldId id="341" r:id="rId66"/>
    <p:sldId id="326" r:id="rId67"/>
    <p:sldId id="343" r:id="rId68"/>
    <p:sldId id="336" r:id="rId69"/>
    <p:sldId id="337" r:id="rId70"/>
    <p:sldId id="338" r:id="rId71"/>
    <p:sldId id="339" r:id="rId72"/>
    <p:sldId id="349" r:id="rId73"/>
    <p:sldId id="350" r:id="rId74"/>
    <p:sldId id="352" r:id="rId75"/>
    <p:sldId id="351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 Cvetkov" initials="KC" lastIdx="1" clrIdx="0">
    <p:extLst>
      <p:ext uri="{19B8F6BF-5375-455C-9EA6-DF929625EA0E}">
        <p15:presenceInfo xmlns:p15="http://schemas.microsoft.com/office/powerpoint/2012/main" userId="c08ec65550933e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542" autoAdjust="0"/>
  </p:normalViewPr>
  <p:slideViewPr>
    <p:cSldViewPr snapToGrid="0">
      <p:cViewPr varScale="1">
        <p:scale>
          <a:sx n="102" d="100"/>
          <a:sy n="102" d="100"/>
        </p:scale>
        <p:origin x="12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3T23:24:14.16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6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6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7E76-9911-4CB0-A4B9-E20BEFB0D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FFE6-AA76-4F8A-B60D-B71E328DE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3A368-D826-4BE0-AF9F-C527A71C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5DD2-2482-487F-9FA6-E7990562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D77C-51FE-4BC5-8993-CDAF876D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30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D5F8-BD1C-424D-8F93-4BFBD151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D6CD-3676-448F-A99C-0F316ABC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F8972-2E37-4C85-BA43-8A7D8264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5097-57BA-497D-A7B2-62819709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5C7B9-DE5D-4C45-8EBB-08E75DA4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0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65B0-ACFC-47A2-84E0-D643174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9BB8D-FAE7-4380-B72A-C56B6E4F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97A6-80A2-458B-8C82-4AD3D8BA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0756-75C3-4DB1-9EF0-69666A3D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99CD7-619D-404E-A375-E23BB816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99F1-8860-454C-9859-11C8F2C2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D16D-E780-4F39-B03F-83968D83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41A6B-00D5-4F99-A22C-5BF7ED91A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B091F-8240-4FBD-9BE0-A0E2FC78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01648-2953-4AC3-86EC-FAA7882A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D577F-60BD-4044-9ECD-C2DB5402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8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BCF0-9E59-402F-B041-74DE9E45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9F38-86CC-4772-9CA6-B68F3B5DE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B6CE-847A-413F-8B0D-CB2542316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15664-43BE-43D9-8723-8017667F2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ECAFB-117B-48C7-9FEE-131097364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F4F10-C6A3-44B7-982D-C7FF3204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433F9-90FF-4749-B7CD-35D65453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53175-1672-4E09-A1A6-ABC893A1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2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C675-36F9-48AA-A291-1E29F44D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DD699-054E-46F6-A9C6-C1260A7D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9255-7F62-449C-83EB-D74CAEF3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ECB6-7EBE-4C35-9826-EC1BFC80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32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13B48-1E54-4C62-8794-D7885842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8ED7-4166-45E4-AE4A-74D454F3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ED42E-D288-481B-BB1B-EABB568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7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04F6-5A5F-44C0-84DC-819FC4A9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1C055-2138-4857-BE50-3D93FCF5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CF84-23E0-42AC-B9DD-73722077D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512CC-88AC-4C15-921B-7B94774D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467E2-EDB6-4D61-9451-35D94795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D1DF0-39B6-45E0-B51D-1FD1797A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40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C0CB-57E2-4DC9-82F4-402E489D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01371-F51A-44FD-99AC-6D6EE8830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40DCC-54B0-42B6-9CB2-2F0D2CFCA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67C6D-67DA-4C85-8DFF-F88FD31E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1C768-4195-492C-9DAF-842C9AF5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D892C-4E0F-487F-A75A-C9C3BD7D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AAFC-24C4-4423-A882-F17CA66A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B09A-3685-4412-9383-91C30569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83F0-B1AF-496A-A8C8-974D7731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5D959-2124-4A9C-AA91-16A80702A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DD4F0-4950-4C47-B40A-C542ABC0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13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1E1C0-B045-4131-9994-37215F7CB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9E65-ABA9-4F34-990D-A574E9801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4A9D4-970A-4C47-A442-90595964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64B00-F464-46B9-B2B0-48BEF975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A4220-2591-458B-9FF3-E8EFB93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6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0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4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62CC2-1ADF-4D78-B2EC-0974D911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C0D53-970D-4418-BC54-7159A3B34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0B5E-8A4C-4505-A610-E57CB54BE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488B3-9C5B-471B-8E3B-AFB72597F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9F81-7507-40C0-8C8D-049C2DA81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2Nd1bot3Uc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SU1MLMNfAI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b53G_J8Qds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mPfTpjtdgg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Intelligent systems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1800" i="1" dirty="0">
                <a:latin typeface="Century Schoolbook" panose="02040604050505020304" pitchFamily="18" charset="0"/>
              </a:rPr>
              <a:t>Kiril Cvetkov  Nov.2018</a:t>
            </a:r>
          </a:p>
        </p:txBody>
      </p:sp>
    </p:spTree>
    <p:extLst>
      <p:ext uri="{BB962C8B-B14F-4D97-AF65-F5344CB8AC3E}">
        <p14:creationId xmlns:p14="http://schemas.microsoft.com/office/powerpoint/2010/main" val="154407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0BB1E-C815-4D5C-92A0-C150D99E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FD292-BE8E-49D9-9880-7D1E5648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24935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0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59800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9C068-D4B8-4076-8D5C-4B9DFA05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D42A0-5A47-4504-962D-B1989D38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E27D2-240D-4270-BE6F-A8BEAA77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79502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E27D2-240D-4270-BE6F-A8BEAA77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79502" cy="6226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05F57-5727-4C47-81DD-C4FAFE45C5BF}"/>
              </a:ext>
            </a:extLst>
          </p:cNvPr>
          <p:cNvSpPr txBox="1"/>
          <p:nvPr/>
        </p:nvSpPr>
        <p:spPr>
          <a:xfrm>
            <a:off x="4770013" y="516871"/>
            <a:ext cx="66157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What If I get stack in a valley – a local optima?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- Many times local minimum obtains fair performance</a:t>
            </a:r>
          </a:p>
          <a:p>
            <a:endParaRPr lang="en-US" sz="2200" i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How to reach the desired optima ?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</a:t>
            </a:r>
            <a:r>
              <a:rPr lang="en-US" sz="2200" i="1" dirty="0">
                <a:solidFill>
                  <a:schemeClr val="bg1"/>
                </a:solidFill>
              </a:rPr>
              <a:t> - Well known and robust numerical method : Gradient Descend 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4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A2CAA-2900-4341-A118-665E8400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7"/>
            <a:ext cx="1157855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4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296F3-581D-4848-8442-A68FAC20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9152E-B192-4533-ACEE-1C5F0E5A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44499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73518-B491-468B-B33D-A7301EBC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9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BB93D-1ACB-4A7E-9E91-D53C6A91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9249" cy="62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442A4-5822-46E1-9328-F321BC3C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13" y="315537"/>
            <a:ext cx="11586658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0C54D-4598-45D8-816A-EA69D49C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D20F0-057F-408B-999D-658EEE6FF1A5}"/>
              </a:ext>
            </a:extLst>
          </p:cNvPr>
          <p:cNvSpPr txBox="1"/>
          <p:nvPr/>
        </p:nvSpPr>
        <p:spPr>
          <a:xfrm>
            <a:off x="6254864" y="575808"/>
            <a:ext cx="6615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Conclusion :  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1. Always use continuous loss function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2. In each step, gradient descend gives 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     the direction of the optimality</a:t>
            </a:r>
          </a:p>
        </p:txBody>
      </p:sp>
    </p:spTree>
    <p:extLst>
      <p:ext uri="{BB962C8B-B14F-4D97-AF65-F5344CB8AC3E}">
        <p14:creationId xmlns:p14="http://schemas.microsoft.com/office/powerpoint/2010/main" val="263216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CBBF3-E544-4C2A-83C2-37923F80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0" cy="6226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FA84D-6E5E-4DB0-A1DF-0D7CED9A788B}"/>
              </a:ext>
            </a:extLst>
          </p:cNvPr>
          <p:cNvSpPr txBox="1"/>
          <p:nvPr/>
        </p:nvSpPr>
        <p:spPr>
          <a:xfrm>
            <a:off x="8307238" y="161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59D26-30A4-4695-9420-EF7893EE430B}"/>
              </a:ext>
            </a:extLst>
          </p:cNvPr>
          <p:cNvSpPr txBox="1"/>
          <p:nvPr/>
        </p:nvSpPr>
        <p:spPr>
          <a:xfrm>
            <a:off x="7401984" y="3428999"/>
            <a:ext cx="436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Huge penalty for miss-classified objects</a:t>
            </a:r>
          </a:p>
          <a:p>
            <a:r>
              <a:rPr lang="en-US" dirty="0">
                <a:solidFill>
                  <a:schemeClr val="bg1"/>
                </a:solidFill>
              </a:rPr>
              <a:t>- Small penalty for correctly-classified objects</a:t>
            </a:r>
          </a:p>
        </p:txBody>
      </p:sp>
    </p:spTree>
    <p:extLst>
      <p:ext uri="{BB962C8B-B14F-4D97-AF65-F5344CB8AC3E}">
        <p14:creationId xmlns:p14="http://schemas.microsoft.com/office/powerpoint/2010/main" val="177704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Sigmoid Function and probability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90418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869E3-200C-4F4B-9DF2-F4EEB1A9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E1748-5FE5-4B30-BB5C-4EE086F9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7" y="315538"/>
            <a:ext cx="1157485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7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B80B3-D56C-4C01-A22E-FBEDF54A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6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AC6DD-77BC-4A55-A482-EEF992E9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074A8-9E35-4546-A166-5D32E6E8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A8C81-C77D-436A-AF7A-E0BDEC77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095" y="315537"/>
            <a:ext cx="31527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</p:spTree>
    <p:extLst>
      <p:ext uri="{BB962C8B-B14F-4D97-AF65-F5344CB8AC3E}">
        <p14:creationId xmlns:p14="http://schemas.microsoft.com/office/powerpoint/2010/main" val="15714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11CF-330D-4362-9D56-389BDE9E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58" y="1647170"/>
            <a:ext cx="2088362" cy="13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11CF-330D-4362-9D56-389BDE9E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58" y="1647170"/>
            <a:ext cx="2088362" cy="13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C37BD-C856-41BE-808A-ABB8BFD96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488" y="1647170"/>
            <a:ext cx="2270277" cy="1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FE4BA-DCF9-46FE-9785-8C22AA19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7" y="315537"/>
            <a:ext cx="11589464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EE914A-37A0-44A3-9388-07AB1A4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889CEC-D4B0-4FAD-882F-402B1863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74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D36DE-01D9-47A6-AC86-506CF455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2735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4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AE980-F769-4991-BC53-CFEDC9FE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3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B0528-987F-4DBE-8100-0B11A445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B0528-987F-4DBE-8100-0B11A445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D1A8F-B0E1-4A72-9866-2EC49493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313" y="3107935"/>
            <a:ext cx="36861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EBF2A-32F7-46F9-8A4B-5C80DAA9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60608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78135-2A31-4D44-A257-E671EA77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4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53F74-9A49-480A-B7E5-B2D1F269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B830D-E275-4B43-94E0-4F8E39C3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53061"/>
            <a:ext cx="11611523" cy="61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7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0D032-DBCD-442A-81DF-D82363E8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8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86AAB-65D8-482D-A150-87D1DB6C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2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C4972-4C1E-48A3-A8E0-58B378B7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7" y="315538"/>
            <a:ext cx="11563643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3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EF945-3CB8-4DD0-9574-7FCA9B4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1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38165-346E-49C7-97E4-C061F988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3" y="315537"/>
            <a:ext cx="11588397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2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2C9-00DF-4EA8-868A-698F42D8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7" y="322261"/>
            <a:ext cx="11573543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0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DFAA0-2386-448E-B612-9FE159BB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6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03C6E-C666-4273-A96F-756AA0FC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1" y="315537"/>
            <a:ext cx="11588989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7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7AAA-0B1C-465A-A0A6-2FECCDD2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3" y="315538"/>
            <a:ext cx="11595648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8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4F2DE-D575-4FD6-9826-DC64AB5F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F0B3F-575C-4B2B-9440-678F3CC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946" y="769349"/>
            <a:ext cx="1823139" cy="551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B7521-1151-46C8-A3B9-552B85F0F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031" y="962025"/>
            <a:ext cx="111919" cy="1381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F4A550-FC2F-48BB-A3B9-429C198A862C}"/>
              </a:ext>
            </a:extLst>
          </p:cNvPr>
          <p:cNvSpPr/>
          <p:nvPr/>
        </p:nvSpPr>
        <p:spPr>
          <a:xfrm>
            <a:off x="9354945" y="769349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</p:spTree>
    <p:extLst>
      <p:ext uri="{BB962C8B-B14F-4D97-AF65-F5344CB8AC3E}">
        <p14:creationId xmlns:p14="http://schemas.microsoft.com/office/powerpoint/2010/main" val="577454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2C9-00DF-4EA8-868A-698F42D8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7" y="322261"/>
            <a:ext cx="11573543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98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71" t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46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1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2 : w      16 – 0.1 * 2 * 16 = 12.8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4D981-8961-48AE-843D-3046E4119A0F}"/>
              </a:ext>
            </a:extLst>
          </p:cNvPr>
          <p:cNvCxnSpPr>
            <a:cxnSpLocks/>
          </p:cNvCxnSpPr>
          <p:nvPr/>
        </p:nvCxnSpPr>
        <p:spPr>
          <a:xfrm flipH="1">
            <a:off x="2997452" y="576819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17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2 : w      16 – 0.1 * 2 * 16 = 12.8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3 : w      12.8 – 0.1 * 2 * 12.8 = 10.24</a:t>
                </a: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 b="-7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4D981-8961-48AE-843D-3046E4119A0F}"/>
              </a:ext>
            </a:extLst>
          </p:cNvPr>
          <p:cNvCxnSpPr>
            <a:cxnSpLocks/>
          </p:cNvCxnSpPr>
          <p:nvPr/>
        </p:nvCxnSpPr>
        <p:spPr>
          <a:xfrm flipH="1">
            <a:off x="2997452" y="576819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DA09C7-90C4-4B07-B6C9-2555264216B2}"/>
              </a:ext>
            </a:extLst>
          </p:cNvPr>
          <p:cNvCxnSpPr>
            <a:cxnSpLocks/>
          </p:cNvCxnSpPr>
          <p:nvPr/>
        </p:nvCxnSpPr>
        <p:spPr>
          <a:xfrm flipH="1">
            <a:off x="2997452" y="6343290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4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B852B-5D4E-48E3-81AD-F5623AF6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295911"/>
            <a:ext cx="11583741" cy="624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0CB13-4A85-485D-8E49-0DF00007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301" y="410959"/>
            <a:ext cx="1823139" cy="551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032A3-E4FE-4915-969F-8BDAE200078E}"/>
              </a:ext>
            </a:extLst>
          </p:cNvPr>
          <p:cNvSpPr/>
          <p:nvPr/>
        </p:nvSpPr>
        <p:spPr>
          <a:xfrm>
            <a:off x="9993300" y="410959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F41F4C-CB12-4B85-A35B-554B4CF4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210" y="625058"/>
            <a:ext cx="111919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14732-B92E-4EC4-ADEB-CF04DE96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7D19-545E-47E7-A211-8679EECF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6" y="315538"/>
            <a:ext cx="11339645" cy="62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46963-0760-49E4-894B-F4AF30503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967" y="1853474"/>
            <a:ext cx="4814450" cy="142312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F5D8D96-7E50-4BDF-9448-3D5F0A7DAF44}"/>
              </a:ext>
            </a:extLst>
          </p:cNvPr>
          <p:cNvSpPr/>
          <p:nvPr/>
        </p:nvSpPr>
        <p:spPr>
          <a:xfrm rot="16200000">
            <a:off x="8973724" y="2004478"/>
            <a:ext cx="236530" cy="1419977"/>
          </a:xfrm>
          <a:prstGeom prst="leftBrace">
            <a:avLst>
              <a:gd name="adj1" fmla="val 8333"/>
              <a:gd name="adj2" fmla="val 48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2844-BC17-4E5B-8ACA-97C57027E460}"/>
              </a:ext>
            </a:extLst>
          </p:cNvPr>
          <p:cNvSpPr txBox="1"/>
          <p:nvPr/>
        </p:nvSpPr>
        <p:spPr>
          <a:xfrm>
            <a:off x="8947171" y="26653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3358FC3-E9AC-45AF-9C06-A12C891BE265}"/>
              </a:ext>
            </a:extLst>
          </p:cNvPr>
          <p:cNvSpPr/>
          <p:nvPr/>
        </p:nvSpPr>
        <p:spPr>
          <a:xfrm rot="16200000">
            <a:off x="8241253" y="1470798"/>
            <a:ext cx="421910" cy="2985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C322-AA09-4B73-9738-D5D47DDEEF3B}"/>
              </a:ext>
            </a:extLst>
          </p:cNvPr>
          <p:cNvSpPr txBox="1"/>
          <p:nvPr/>
        </p:nvSpPr>
        <p:spPr>
          <a:xfrm>
            <a:off x="8738620" y="297240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11171-E5FB-44E6-88E8-35E69FDAF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333" y="322261"/>
            <a:ext cx="1823139" cy="5517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22C52F-FD1C-4117-B770-D30B49A35762}"/>
              </a:ext>
            </a:extLst>
          </p:cNvPr>
          <p:cNvSpPr/>
          <p:nvPr/>
        </p:nvSpPr>
        <p:spPr>
          <a:xfrm>
            <a:off x="10071332" y="322261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776EB3-05DD-4E46-9590-C17C105CC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1202" y="527100"/>
            <a:ext cx="111919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4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9465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716888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1645920"/>
          </a:xfrm>
        </p:spPr>
        <p:txBody>
          <a:bodyPr>
            <a:normAutofit/>
          </a:bodyPr>
          <a:lstStyle/>
          <a:p>
            <a:r>
              <a:rPr lang="en-US" dirty="0" err="1"/>
              <a:t>Hochreiter's</a:t>
            </a:r>
            <a:r>
              <a:rPr lang="en-US" dirty="0"/>
              <a:t> diploma thesis of 1991 formally identified the reason for this failure in the "vanishing gradient problem", which affects many-layered networks.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48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B76AB-7D2D-4505-93BA-44B8891E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3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0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688E2-5085-4436-B5C9-66ACF20D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45169" cy="63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94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14732-B92E-4EC4-ADEB-CF04DE96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7D19-545E-47E7-A211-8679EECF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6" y="315538"/>
            <a:ext cx="11339645" cy="62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46963-0760-49E4-894B-F4AF30503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967" y="1853474"/>
            <a:ext cx="4814450" cy="142312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F5D8D96-7E50-4BDF-9448-3D5F0A7DAF44}"/>
              </a:ext>
            </a:extLst>
          </p:cNvPr>
          <p:cNvSpPr/>
          <p:nvPr/>
        </p:nvSpPr>
        <p:spPr>
          <a:xfrm rot="16200000">
            <a:off x="8973724" y="2004478"/>
            <a:ext cx="236530" cy="1419977"/>
          </a:xfrm>
          <a:prstGeom prst="leftBrace">
            <a:avLst>
              <a:gd name="adj1" fmla="val 8333"/>
              <a:gd name="adj2" fmla="val 48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2844-BC17-4E5B-8ACA-97C57027E460}"/>
              </a:ext>
            </a:extLst>
          </p:cNvPr>
          <p:cNvSpPr txBox="1"/>
          <p:nvPr/>
        </p:nvSpPr>
        <p:spPr>
          <a:xfrm>
            <a:off x="8947171" y="26653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3358FC3-E9AC-45AF-9C06-A12C891BE265}"/>
              </a:ext>
            </a:extLst>
          </p:cNvPr>
          <p:cNvSpPr/>
          <p:nvPr/>
        </p:nvSpPr>
        <p:spPr>
          <a:xfrm rot="16200000">
            <a:off x="8241253" y="1470798"/>
            <a:ext cx="421910" cy="2985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C322-AA09-4B73-9738-D5D47DDEEF3B}"/>
              </a:ext>
            </a:extLst>
          </p:cNvPr>
          <p:cNvSpPr txBox="1"/>
          <p:nvPr/>
        </p:nvSpPr>
        <p:spPr>
          <a:xfrm>
            <a:off x="8738620" y="297240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D9892C-D629-4345-9466-0CCA592A8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5051"/>
            <a:ext cx="12192000" cy="64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8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04C70-8D45-40CD-8FFA-C5A054C8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5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84297" y="2603790"/>
            <a:ext cx="9228201" cy="4012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Introduced by </a:t>
            </a:r>
            <a:r>
              <a:rPr lang="en-US" dirty="0" err="1"/>
              <a:t>Hahnloser</a:t>
            </a:r>
            <a:r>
              <a:rPr lang="en-US" dirty="0"/>
              <a:t> et al. in 2000 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Strong biological motivations and mathematical justifications.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It has been demonstrated for the first time in 2011 to   enable better training of deeper networks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As of 2018, the most popular activation function</a:t>
            </a:r>
          </a:p>
          <a:p>
            <a:r>
              <a:rPr lang="en-US" dirty="0"/>
              <a:t>    for deep neural networks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41A2A-2B64-41FA-8098-DD9783CD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4744369"/>
            <a:ext cx="3297586" cy="18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80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74F69-5E3A-4DBE-8496-7594DC2B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386CA-C473-455E-A9B5-231AE0C8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2646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3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CC4DF-6A0A-4695-BFBA-E3A39DA1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2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C6F52-B084-4AEB-BEC4-954CA661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53474"/>
            <a:ext cx="4814450" cy="14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3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B3270-9C35-4957-9987-11E8808A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7" y="325132"/>
            <a:ext cx="11583740" cy="62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9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BC5FE-D7CE-4ECD-ADE8-781DF791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45358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885054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03141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72810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A224C1-55DB-480A-9BA8-DB7C0DB82C0D}"/>
              </a:ext>
            </a:extLst>
          </p:cNvPr>
          <p:cNvSpPr/>
          <p:nvPr/>
        </p:nvSpPr>
        <p:spPr>
          <a:xfrm>
            <a:off x="6323162" y="1643555"/>
            <a:ext cx="5727940" cy="3096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1028" name="Picture 4" descr="https://raw.githubusercontent.com/ericlavigne/CarND-Detect-Lane-Lines-And-Vehicles/master/training/test1_x.png">
            <a:extLst>
              <a:ext uri="{FF2B5EF4-FFF2-40B4-BE49-F238E27FC236}">
                <a16:creationId xmlns:a16="http://schemas.microsoft.com/office/drawing/2014/main" id="{23EFBC6F-9230-4120-AEE7-8DD9FD06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5" y="1643555"/>
            <a:ext cx="5505086" cy="30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riclavigne/CarND-Detect-Lane-Lines-And-Vehicles/master/training/test1_lanes.png">
            <a:extLst>
              <a:ext uri="{FF2B5EF4-FFF2-40B4-BE49-F238E27FC236}">
                <a16:creationId xmlns:a16="http://schemas.microsoft.com/office/drawing/2014/main" id="{55FDAA11-8ADE-4765-A013-1C19705C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94" y="1643555"/>
            <a:ext cx="5667555" cy="30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EE1D8-14E1-43B3-BC42-62EABDECCF74}"/>
              </a:ext>
            </a:extLst>
          </p:cNvPr>
          <p:cNvSpPr txBox="1"/>
          <p:nvPr/>
        </p:nvSpPr>
        <p:spPr>
          <a:xfrm>
            <a:off x="3079629" y="1173192"/>
            <a:ext cx="15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222EA-8D97-4843-8F77-8EC95818FCA9}"/>
              </a:ext>
            </a:extLst>
          </p:cNvPr>
          <p:cNvSpPr txBox="1"/>
          <p:nvPr/>
        </p:nvSpPr>
        <p:spPr>
          <a:xfrm>
            <a:off x="8951343" y="1207859"/>
            <a:ext cx="15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1570898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91" y="2920365"/>
            <a:ext cx="9228201" cy="1645920"/>
          </a:xfrm>
        </p:spPr>
        <p:txBody>
          <a:bodyPr/>
          <a:lstStyle/>
          <a:p>
            <a:r>
              <a:rPr lang="en-US" dirty="0"/>
              <a:t>- Perspective transformation</a:t>
            </a:r>
          </a:p>
          <a:p>
            <a:r>
              <a:rPr lang="en-US" dirty="0"/>
              <a:t>      - Fit to second order polynomial</a:t>
            </a:r>
          </a:p>
        </p:txBody>
      </p:sp>
      <p:pic>
        <p:nvPicPr>
          <p:cNvPr id="4098" name="Picture 2" descr="https://github.com/kirilcvetkov92/Advanced-Lane-Detection/raw/master/documentation/lane_find.jpg">
            <a:extLst>
              <a:ext uri="{FF2B5EF4-FFF2-40B4-BE49-F238E27FC236}">
                <a16:creationId xmlns:a16="http://schemas.microsoft.com/office/drawing/2014/main" id="{4FC559F3-2C5A-4CA3-84DC-1F758BF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3" y="614154"/>
            <a:ext cx="39243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106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Advanced Lane Finding (Part 3)">
            <a:hlinkClick r:id="" action="ppaction://media"/>
            <a:extLst>
              <a:ext uri="{FF2B5EF4-FFF2-40B4-BE49-F238E27FC236}">
                <a16:creationId xmlns:a16="http://schemas.microsoft.com/office/drawing/2014/main" id="{3C69B6F9-F04F-48B9-8477-1A60F6164B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4393" y="916757"/>
            <a:ext cx="8527067" cy="479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729820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124" name="Picture 4" descr="https://github.com/kirilcvetkov92/Vehicle-Detection/raw/master/YoloV2/notebook_images/architecture.png">
            <a:extLst>
              <a:ext uri="{FF2B5EF4-FFF2-40B4-BE49-F238E27FC236}">
                <a16:creationId xmlns:a16="http://schemas.microsoft.com/office/drawing/2014/main" id="{521D2851-7427-4353-BEE2-57668A84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8" y="273276"/>
            <a:ext cx="9949294" cy="63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0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B3270-9C35-4957-9987-11E8808A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7" y="325132"/>
            <a:ext cx="11583740" cy="6251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A1FA1-B227-4FFB-9C9F-39FA98D1E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4" y="281168"/>
            <a:ext cx="11675440" cy="62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9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 descr="https://github.com/kirilcvetkov92/Vehicle-Detection/raw/master/YoloV2/notebook_images/probability_extraction.png">
            <a:extLst>
              <a:ext uri="{FF2B5EF4-FFF2-40B4-BE49-F238E27FC236}">
                <a16:creationId xmlns:a16="http://schemas.microsoft.com/office/drawing/2014/main" id="{68FD8F80-D58F-44D8-B504-9577753D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2" y="1037843"/>
            <a:ext cx="10401435" cy="45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78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 descr="https://github.com/kirilcvetkov92/Vehicle-Detection/raw/master/YoloV2/notebook_images/probability_extraction.png">
            <a:extLst>
              <a:ext uri="{FF2B5EF4-FFF2-40B4-BE49-F238E27FC236}">
                <a16:creationId xmlns:a16="http://schemas.microsoft.com/office/drawing/2014/main" id="{68FD8F80-D58F-44D8-B504-9577753D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2" y="1037843"/>
            <a:ext cx="10401435" cy="45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23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nline Media 1" title="Car Detection and Lane Finding (Custom Video Yolo V.2)">
            <a:hlinkClick r:id="" action="ppaction://media"/>
            <a:extLst>
              <a:ext uri="{FF2B5EF4-FFF2-40B4-BE49-F238E27FC236}">
                <a16:creationId xmlns:a16="http://schemas.microsoft.com/office/drawing/2014/main" id="{7160FCC8-1276-4334-8108-5688249D3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3989" y="566110"/>
            <a:ext cx="10125088" cy="56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17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90025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170" name="Picture 2" descr="drawing_arch">
            <a:extLst>
              <a:ext uri="{FF2B5EF4-FFF2-40B4-BE49-F238E27FC236}">
                <a16:creationId xmlns:a16="http://schemas.microsoft.com/office/drawing/2014/main" id="{C699F258-9402-4247-BF7A-5DF22060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31" y="0"/>
            <a:ext cx="708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F4817-DC44-48B5-B695-80918D8E5589}"/>
              </a:ext>
            </a:extLst>
          </p:cNvPr>
          <p:cNvSpPr txBox="1"/>
          <p:nvPr/>
        </p:nvSpPr>
        <p:spPr>
          <a:xfrm>
            <a:off x="452110" y="273722"/>
            <a:ext cx="3619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Collection Step</a:t>
            </a:r>
          </a:p>
        </p:txBody>
      </p:sp>
    </p:spTree>
    <p:extLst>
      <p:ext uri="{BB962C8B-B14F-4D97-AF65-F5344CB8AC3E}">
        <p14:creationId xmlns:p14="http://schemas.microsoft.com/office/powerpoint/2010/main" val="3935387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42" name="Picture 2" descr="drawing_training">
            <a:extLst>
              <a:ext uri="{FF2B5EF4-FFF2-40B4-BE49-F238E27FC236}">
                <a16:creationId xmlns:a16="http://schemas.microsoft.com/office/drawing/2014/main" id="{575AFA93-DDED-47C0-9E1C-0A9652FD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847725"/>
            <a:ext cx="86106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89011-F60B-4DDA-8751-349ADD1C3008}"/>
              </a:ext>
            </a:extLst>
          </p:cNvPr>
          <p:cNvSpPr txBox="1"/>
          <p:nvPr/>
        </p:nvSpPr>
        <p:spPr>
          <a:xfrm>
            <a:off x="4977352" y="262950"/>
            <a:ext cx="3619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Training Step</a:t>
            </a:r>
          </a:p>
        </p:txBody>
      </p:sp>
    </p:spTree>
    <p:extLst>
      <p:ext uri="{BB962C8B-B14F-4D97-AF65-F5344CB8AC3E}">
        <p14:creationId xmlns:p14="http://schemas.microsoft.com/office/powerpoint/2010/main" val="4287426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266" name="Picture 2" descr="drawing_test">
            <a:extLst>
              <a:ext uri="{FF2B5EF4-FFF2-40B4-BE49-F238E27FC236}">
                <a16:creationId xmlns:a16="http://schemas.microsoft.com/office/drawing/2014/main" id="{EC1ECFF9-FB3C-418B-8877-88BF0F0B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271713"/>
            <a:ext cx="8858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BA3AB-1825-40B9-912D-30D067DE9669}"/>
              </a:ext>
            </a:extLst>
          </p:cNvPr>
          <p:cNvSpPr txBox="1"/>
          <p:nvPr/>
        </p:nvSpPr>
        <p:spPr>
          <a:xfrm>
            <a:off x="4732256" y="772998"/>
            <a:ext cx="3619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Prediction Step (Feed-Forward)</a:t>
            </a:r>
          </a:p>
        </p:txBody>
      </p:sp>
    </p:spTree>
    <p:extLst>
      <p:ext uri="{BB962C8B-B14F-4D97-AF65-F5344CB8AC3E}">
        <p14:creationId xmlns:p14="http://schemas.microsoft.com/office/powerpoint/2010/main" val="110968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290" name="Picture 2" descr="drawing_augmentation">
            <a:extLst>
              <a:ext uri="{FF2B5EF4-FFF2-40B4-BE49-F238E27FC236}">
                <a16:creationId xmlns:a16="http://schemas.microsoft.com/office/drawing/2014/main" id="{FBF2708A-CAC7-4177-B37D-0DE093E6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92098"/>
            <a:ext cx="1009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96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nline Media 1" title="Self Driving Car with Deep learning and Neural networks">
            <a:hlinkClick r:id="" action="ppaction://media"/>
            <a:extLst>
              <a:ext uri="{FF2B5EF4-FFF2-40B4-BE49-F238E27FC236}">
                <a16:creationId xmlns:a16="http://schemas.microsoft.com/office/drawing/2014/main" id="{10659175-0595-4D59-A409-B5EA5039EB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8600" y="918377"/>
            <a:ext cx="8926659" cy="50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7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4937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ECCA5-50A9-4AC0-B080-918C66CF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71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Online Media 9" title="DQN Breakout">
            <a:hlinkClick r:id="" action="ppaction://media"/>
            <a:extLst>
              <a:ext uri="{FF2B5EF4-FFF2-40B4-BE49-F238E27FC236}">
                <a16:creationId xmlns:a16="http://schemas.microsoft.com/office/drawing/2014/main" id="{5A85FAF0-A53B-44F1-8359-1D5A27839F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8210" y="1030408"/>
            <a:ext cx="8528325" cy="47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2687A-4B80-4E66-83F1-4EAB7D84F073}"/>
              </a:ext>
            </a:extLst>
          </p:cNvPr>
          <p:cNvSpPr txBox="1"/>
          <p:nvPr/>
        </p:nvSpPr>
        <p:spPr>
          <a:xfrm>
            <a:off x="3201972" y="2394408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  you</a:t>
            </a:r>
          </a:p>
        </p:txBody>
      </p:sp>
    </p:spTree>
    <p:extLst>
      <p:ext uri="{BB962C8B-B14F-4D97-AF65-F5344CB8AC3E}">
        <p14:creationId xmlns:p14="http://schemas.microsoft.com/office/powerpoint/2010/main" val="162079433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696</Words>
  <Application>Microsoft Office PowerPoint</Application>
  <PresentationFormat>Widescreen</PresentationFormat>
  <Paragraphs>233</Paragraphs>
  <Slides>91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Century Schoolbook</vt:lpstr>
      <vt:lpstr>Consolas</vt:lpstr>
      <vt:lpstr>Metropolitan</vt:lpstr>
      <vt:lpstr>Office Theme</vt:lpstr>
      <vt:lpstr>Deep learning</vt:lpstr>
      <vt:lpstr>Biology</vt:lpstr>
      <vt:lpstr>Deep learning</vt:lpstr>
      <vt:lpstr>Deep learning</vt:lpstr>
      <vt:lpstr>Deep learning</vt:lpstr>
      <vt:lpstr>Perceptron</vt:lpstr>
      <vt:lpstr>Deep learning</vt:lpstr>
      <vt:lpstr>Deep learning</vt:lpstr>
      <vt:lpstr>Deep learning</vt:lpstr>
      <vt:lpstr>Deep learning</vt:lpstr>
      <vt:lpstr>Deep learning</vt:lpstr>
      <vt:lpstr>Training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Training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PowerPoint Presentation</vt:lpstr>
      <vt:lpstr>PowerPoint Presentation</vt:lpstr>
      <vt:lpstr>PowerPoint Presentation</vt:lpstr>
      <vt:lpstr>PowerPoint Presentation</vt:lpstr>
      <vt:lpstr>Deep learning</vt:lpstr>
      <vt:lpstr>Deep learning</vt:lpstr>
      <vt:lpstr>Training</vt:lpstr>
      <vt:lpstr>Vanishing gradient problem</vt:lpstr>
      <vt:lpstr>Deep learning</vt:lpstr>
      <vt:lpstr>Deep learning</vt:lpstr>
      <vt:lpstr>Deep learning</vt:lpstr>
      <vt:lpstr>Deep learning</vt:lpstr>
      <vt:lpstr>Relu Activation Function</vt:lpstr>
      <vt:lpstr>Deep learning</vt:lpstr>
      <vt:lpstr>Deep learning</vt:lpstr>
      <vt:lpstr>Deep learning</vt:lpstr>
      <vt:lpstr>Deep learning</vt:lpstr>
      <vt:lpstr>Intelligent Systems</vt:lpstr>
      <vt:lpstr>Intelligent Systems</vt:lpstr>
      <vt:lpstr>Intelligent Systems</vt:lpstr>
      <vt:lpstr>Intelligent Systems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Kiril Cvetkov</dc:creator>
  <cp:lastModifiedBy>Kiril Cvetkov</cp:lastModifiedBy>
  <cp:revision>34</cp:revision>
  <dcterms:created xsi:type="dcterms:W3CDTF">2018-11-23T12:26:01Z</dcterms:created>
  <dcterms:modified xsi:type="dcterms:W3CDTF">2018-11-23T22:28:48Z</dcterms:modified>
</cp:coreProperties>
</file>